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0" r:id="rId2"/>
    <p:sldMasterId id="2147483663" r:id="rId3"/>
  </p:sldMasterIdLst>
  <p:notesMasterIdLst>
    <p:notesMasterId r:id="rId37"/>
  </p:notesMasterIdLst>
  <p:handoutMasterIdLst>
    <p:handoutMasterId r:id="rId38"/>
  </p:handoutMasterIdLst>
  <p:sldIdLst>
    <p:sldId id="256" r:id="rId4"/>
    <p:sldId id="258" r:id="rId5"/>
    <p:sldId id="298" r:id="rId6"/>
    <p:sldId id="310" r:id="rId7"/>
    <p:sldId id="311" r:id="rId8"/>
    <p:sldId id="313" r:id="rId9"/>
    <p:sldId id="312" r:id="rId10"/>
    <p:sldId id="314" r:id="rId11"/>
    <p:sldId id="315" r:id="rId12"/>
    <p:sldId id="332" r:id="rId13"/>
    <p:sldId id="333" r:id="rId14"/>
    <p:sldId id="334" r:id="rId15"/>
    <p:sldId id="335" r:id="rId16"/>
    <p:sldId id="336" r:id="rId17"/>
    <p:sldId id="340" r:id="rId18"/>
    <p:sldId id="316" r:id="rId19"/>
    <p:sldId id="323" r:id="rId20"/>
    <p:sldId id="319" r:id="rId21"/>
    <p:sldId id="317" r:id="rId22"/>
    <p:sldId id="318" r:id="rId23"/>
    <p:sldId id="331" r:id="rId24"/>
    <p:sldId id="322" r:id="rId25"/>
    <p:sldId id="324" r:id="rId26"/>
    <p:sldId id="338" r:id="rId27"/>
    <p:sldId id="337" r:id="rId28"/>
    <p:sldId id="339" r:id="rId29"/>
    <p:sldId id="325" r:id="rId30"/>
    <p:sldId id="326" r:id="rId31"/>
    <p:sldId id="327" r:id="rId32"/>
    <p:sldId id="328" r:id="rId33"/>
    <p:sldId id="329" r:id="rId34"/>
    <p:sldId id="330" r:id="rId35"/>
    <p:sldId id="306" r:id="rId36"/>
  </p:sldIdLst>
  <p:sldSz cx="9144000" cy="6858000" type="screen4x3"/>
  <p:notesSz cx="6794500" cy="9931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C4FE"/>
    <a:srgbClr val="008000"/>
    <a:srgbClr val="00CC00"/>
    <a:srgbClr val="FF9900"/>
    <a:srgbClr val="009900"/>
    <a:srgbClr val="FFFF00"/>
    <a:srgbClr val="FF0066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7" autoAdjust="0"/>
    <p:restoredTop sz="94660"/>
  </p:normalViewPr>
  <p:slideViewPr>
    <p:cSldViewPr>
      <p:cViewPr>
        <p:scale>
          <a:sx n="50" d="100"/>
          <a:sy n="50" d="100"/>
        </p:scale>
        <p:origin x="-2136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3006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53DFF96-B110-45A0-A4D2-BB488DEDCF3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21486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44900C-16E6-49E3-BFAC-9546B94D5B7E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72A40E-53B6-43EB-B73C-D6077BB7A55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00195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AFE4E-6954-4EE6-A37C-A8DD134421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474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27F6A-E6C7-4F76-92CA-630CFAE2852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4016E-4EE9-4629-9C2A-00FB91BA00C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5194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10350" y="914400"/>
            <a:ext cx="1924050" cy="4724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38200" y="914400"/>
            <a:ext cx="5619750" cy="4724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32FD8-B040-4B9E-9E21-53F1069BE2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4291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90" cy="3733800"/>
          </a:xfrm>
        </p:spPr>
        <p:txBody>
          <a:bodyPr/>
          <a:lstStyle>
            <a:lvl1pPr>
              <a:defRPr baseline="0">
                <a:latin typeface="Calibri" pitchFamily="34" charset="0"/>
              </a:defRPr>
            </a:lvl1pPr>
            <a:lvl2pPr>
              <a:defRPr baseline="0">
                <a:latin typeface="Calibri" pitchFamily="34" charset="0"/>
              </a:defRPr>
            </a:lvl2pPr>
            <a:lvl3pPr>
              <a:defRPr baseline="0">
                <a:latin typeface="Calibri" pitchFamily="34" charset="0"/>
              </a:defRPr>
            </a:lvl3pPr>
            <a:lvl4pPr>
              <a:defRPr baseline="0">
                <a:latin typeface="Calibri" pitchFamily="34" charset="0"/>
              </a:defRPr>
            </a:lvl4pPr>
            <a:lvl5pPr>
              <a:defRPr baseline="0">
                <a:latin typeface="Calibri" pitchFamily="34" charset="0"/>
              </a:defRPr>
            </a:lvl5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087974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8200" y="914400"/>
            <a:ext cx="7696200" cy="685800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3657600" cy="3733800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657600" cy="3733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248B9-9456-4EED-9F2A-E94B7AF20C8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6288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480C1-06A4-4A69-9A36-4D54674213A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2807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B3BB3-47D6-4589-B368-59A8825DD0AC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77A2-B062-4F76-AE23-6EF58D52E65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6774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17D17-1545-48E4-8D4B-C8F4333F7A2A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4CAA6-06ED-455E-9A16-9DCC270CD6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74014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E65ED-78B1-4F4E-88F7-33EC30C8941D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BA010E-30BD-4611-9789-637ECDAD91E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3621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E1930-311E-4DEC-8270-BF911B4D1154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3C41B-437E-470E-B21F-F5AD06A645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024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450C0-B4DA-4313-9461-C7BD0AFAEFF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47617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C74DE-9318-4D2C-A0EC-93FC47F6DE68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CA2D1-869A-4175-BD8F-72C0F52C755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8204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0A0B3-A1E6-40FA-A069-A56E8C6E97CD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9DA48-A71D-4314-A288-B12D8A57C25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57465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73CC4-7A7B-4C54-BA7D-D7C1CD9560AF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0779F-1243-461B-AFB7-FF833BAEE3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50211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049F4-0ABA-4714-BFC9-C3C6D27A3710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90A0D-D1CC-462C-AD2F-30E4D819EA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78808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69F8E-4226-401F-884A-C62F965268D8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8C73E-1313-47F1-9E0A-7581A677F7D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71435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30954-BF5A-4E16-B358-5BB61ECFFA5A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90426-81E8-403B-BFC2-6B5FF417F43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31675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A3C23-A775-4380-8893-3590DA48D6AE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C3B2A-7504-4042-B691-0E6D37BF2A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92391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9B04C-98A4-4C01-8C4C-6417CD20D00B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B07D8-D82B-4C3E-92CB-B1E8F6502F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25038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A4B23-2EF7-4CAC-A26D-87BD00459B92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407E1-5E20-4CE1-8FD9-045520E4AC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50736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E7F75-2DD4-4EDB-9F16-2D4E4470A8A1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1A9BA-7C82-4712-B552-42DC826A08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8389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753A1-46F9-4788-8A85-43C7A7BE2C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280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DD2A6-AFE1-4B8E-B56D-12636B2BC09E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DEF1D-BFEC-4879-81A9-7F9C39310DD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07639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A0594-A3DE-4495-B95E-7DE299C15AE2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D09ED-1AE8-4F7D-9126-85E112A7EC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1302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D0D6A-9EB1-47E9-9B92-7219E1FC3C88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A63A8-6EC3-48E1-909C-8310903DC3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024391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A07188-3E1F-49D5-9748-E2523606E92C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006C5-A4B4-449B-A126-E7DBBFCE48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31863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97474-31F1-45EA-8AD6-DDA6373C7554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6A0D9-2BBA-45E7-92B7-0C08C0BAB8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68358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B20DAD-8EEB-44F0-A473-0B5B823A4666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01073-4B6F-40EB-966C-C3D0291165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81622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9287A-4499-409D-9073-21A7D1048FC8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DF3C3-C9F3-490A-9E86-4FA64BDD5EB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663604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23348-52D6-4342-9B63-1F2A7BEAAF8B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5ED7-2364-493D-8AF3-A4D378BD0DE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686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F3FCD3-3B6F-44A3-AC6F-860537B79FA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9217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914400" y="1905000"/>
            <a:ext cx="3657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24400" y="1905000"/>
            <a:ext cx="3657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F8AD2-568D-42BE-90B4-0039D265353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830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3D543D-F9A8-4363-8E63-CF9AE2092E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91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9C59B-B13F-4956-8A2E-1CA8DB4BBFA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06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0A2DF-D061-4AB9-8961-700A20B9920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075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CABF0C-3967-44E8-95B7-4423854616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788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914400"/>
            <a:ext cx="7696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05000"/>
            <a:ext cx="74676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 </a:t>
            </a:r>
          </a:p>
          <a:p>
            <a:pPr lvl="2"/>
            <a:endParaRPr lang="es-ES" smtClean="0"/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just">
              <a:defRPr sz="1400"/>
            </a:lvl1pPr>
          </a:lstStyle>
          <a:p>
            <a:pPr>
              <a:defRPr/>
            </a:pPr>
            <a:fld id="{A5D277F4-9B63-4979-95C2-C48C9A0C820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1031" name="Rectangle 9"/>
          <p:cNvSpPr>
            <a:spLocks noChangeArrowheads="1"/>
          </p:cNvSpPr>
          <p:nvPr/>
        </p:nvSpPr>
        <p:spPr bwMode="auto">
          <a:xfrm>
            <a:off x="1760538" y="3094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1032" name="Rectangle 14"/>
          <p:cNvSpPr>
            <a:spLocks noChangeArrowheads="1"/>
          </p:cNvSpPr>
          <p:nvPr/>
        </p:nvSpPr>
        <p:spPr bwMode="auto">
          <a:xfrm>
            <a:off x="1760538" y="30940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pic>
        <p:nvPicPr>
          <p:cNvPr id="1033" name="Picture 21" descr="edificio2.gif (33554 bytes)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6096000"/>
            <a:ext cx="64579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Imagen 2"/>
          <p:cNvPicPr>
            <a:picLocks noChangeAspect="1" noChangeArrowheads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363" y="0"/>
            <a:ext cx="3322637" cy="53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0 Imagen" descr="logo_eurosocial_rgb.jp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5265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73" r:id="rId1"/>
    <p:sldLayoutId id="2147484274" r:id="rId2"/>
    <p:sldLayoutId id="2147484275" r:id="rId3"/>
    <p:sldLayoutId id="2147484276" r:id="rId4"/>
    <p:sldLayoutId id="2147484277" r:id="rId5"/>
    <p:sldLayoutId id="2147484278" r:id="rId6"/>
    <p:sldLayoutId id="2147484279" r:id="rId7"/>
    <p:sldLayoutId id="2147484280" r:id="rId8"/>
    <p:sldLayoutId id="2147484281" r:id="rId9"/>
    <p:sldLayoutId id="2147484282" r:id="rId10"/>
    <p:sldLayoutId id="2147484283" r:id="rId11"/>
    <p:sldLayoutId id="2147484284" r:id="rId12"/>
    <p:sldLayoutId id="2147484309" r:id="rId13"/>
    <p:sldLayoutId id="2147484285" r:id="rId14"/>
    <p:sldLayoutId id="2147484286" r:id="rId15"/>
  </p:sldLayoutIdLst>
  <p:txStyles>
    <p:titleStyle>
      <a:lvl1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6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just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just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just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1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C436EA-1E81-4F7E-85D0-295EB3D04046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FDA19E-7AB6-4AE9-B85E-696361D3B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  <p:sldLayoutId id="2147484288" r:id="rId2"/>
    <p:sldLayoutId id="2147484289" r:id="rId3"/>
    <p:sldLayoutId id="2147484290" r:id="rId4"/>
    <p:sldLayoutId id="2147484291" r:id="rId5"/>
    <p:sldLayoutId id="2147484292" r:id="rId6"/>
    <p:sldLayoutId id="2147484293" r:id="rId7"/>
    <p:sldLayoutId id="2147484294" r:id="rId8"/>
    <p:sldLayoutId id="2147484295" r:id="rId9"/>
    <p:sldLayoutId id="2147484296" r:id="rId10"/>
    <p:sldLayoutId id="214748429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3075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C1B2737-4CFD-4E13-9412-661C2ACE0B8E}" type="datetimeFigureOut">
              <a:rPr lang="es-ES"/>
              <a:pPr>
                <a:defRPr/>
              </a:pPr>
              <a:t>02/10/2013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F36FCD-66F6-4E7C-A151-20C1318B726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8" r:id="rId1"/>
    <p:sldLayoutId id="2147484299" r:id="rId2"/>
    <p:sldLayoutId id="2147484300" r:id="rId3"/>
    <p:sldLayoutId id="2147484301" r:id="rId4"/>
    <p:sldLayoutId id="2147484302" r:id="rId5"/>
    <p:sldLayoutId id="2147484303" r:id="rId6"/>
    <p:sldLayoutId id="2147484304" r:id="rId7"/>
    <p:sldLayoutId id="2147484305" r:id="rId8"/>
    <p:sldLayoutId id="2147484306" r:id="rId9"/>
    <p:sldLayoutId id="2147484307" r:id="rId10"/>
    <p:sldLayoutId id="21474843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85813" y="928688"/>
            <a:ext cx="7696200" cy="3000375"/>
          </a:xfrm>
        </p:spPr>
        <p:txBody>
          <a:bodyPr/>
          <a:lstStyle/>
          <a:p>
            <a:pPr eaLnBrk="1" hangingPunct="1">
              <a:lnSpc>
                <a:spcPct val="95000"/>
              </a:lnSpc>
              <a:defRPr/>
            </a:pP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3600" b="1" dirty="0" smtClean="0">
                <a:solidFill>
                  <a:srgbClr val="008000"/>
                </a:solidFill>
                <a:latin typeface="Century" pitchFamily="18" charset="0"/>
                <a:ea typeface="+mn-ea"/>
                <a:cs typeface="Times New Roman" pitchFamily="18" charset="0"/>
              </a:rPr>
              <a:t> Algunas reflexiones en torno a la descentralización en Ecuador en materia fiscal</a:t>
            </a: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sz="4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r>
              <a:rPr lang="es-ES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/>
            </a:r>
            <a:br>
              <a:rPr lang="es-ES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</a:br>
            <a:endParaRPr lang="en-GB" sz="3200" dirty="0" smtClean="0">
              <a:solidFill>
                <a:srgbClr val="008000"/>
              </a:solidFill>
              <a:latin typeface="Century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42988" y="3573463"/>
            <a:ext cx="7329487" cy="18002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30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Quito </a:t>
            </a:r>
          </a:p>
          <a:p>
            <a:pPr algn="ctr" eaLnBrk="1" hangingPunct="1">
              <a:buFontTx/>
              <a:buNone/>
            </a:pPr>
            <a:r>
              <a:rPr lang="en-GB" sz="3000" b="1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2</a:t>
            </a:r>
            <a:r>
              <a:rPr lang="en-GB" sz="3000" b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 de </a:t>
            </a:r>
            <a:r>
              <a:rPr lang="en-GB" sz="3000" b="1" dirty="0" err="1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septiembre</a:t>
            </a:r>
            <a:r>
              <a:rPr lang="en-GB" sz="30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 de 2013</a:t>
            </a:r>
          </a:p>
          <a:p>
            <a:pPr algn="ctr" eaLnBrk="1" hangingPunct="1">
              <a:buFontTx/>
              <a:buNone/>
            </a:pPr>
            <a:r>
              <a:rPr lang="es-ES" sz="2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andres.sanz@ief.minhap.es</a:t>
            </a:r>
          </a:p>
          <a:p>
            <a:pPr algn="ctr" eaLnBrk="1" hangingPunct="1">
              <a:buFontTx/>
              <a:buNone/>
            </a:pPr>
            <a:r>
              <a:rPr lang="es-ES" sz="2800" b="1" dirty="0" smtClean="0">
                <a:solidFill>
                  <a:srgbClr val="008000"/>
                </a:solidFill>
                <a:latin typeface="Century" pitchFamily="18" charset="0"/>
                <a:cs typeface="Times New Roman" pitchFamily="18" charset="0"/>
              </a:rPr>
              <a:t>lucia.torrejon@ief.minhap.es</a:t>
            </a:r>
            <a:endParaRPr lang="en-GB" sz="3000" b="1" dirty="0" smtClean="0">
              <a:latin typeface="Century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s-ES" sz="2800" b="1" dirty="0" smtClean="0">
              <a:solidFill>
                <a:srgbClr val="008000"/>
              </a:solidFill>
              <a:latin typeface="Century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251520" y="764704"/>
            <a:ext cx="8640960" cy="3733800"/>
          </a:xfrm>
        </p:spPr>
        <p:txBody>
          <a:bodyPr/>
          <a:lstStyle/>
          <a:p>
            <a:r>
              <a:rPr lang="es-ES" sz="1800" b="1" dirty="0"/>
              <a:t>Planificar, con otras instituciones del sector público y actores de la sociedad, el desarrollo regional y formular los correspondientes planes de ordenamiento territorial, de manera articulada con la planificación nacional, provincial, cantonal y parroquial, en el marco de la interculturalidad y plurinacionalidad y el respeto a la diversidad; </a:t>
            </a:r>
          </a:p>
          <a:p>
            <a:r>
              <a:rPr lang="es-ES" sz="1800" b="1" dirty="0"/>
              <a:t>Gestionar el ordenamiento de cuencas hidrográficas y propiciar la creación de consejos de cuencas hidrográficas, de acuerdo con la ley;  </a:t>
            </a:r>
          </a:p>
          <a:p>
            <a:r>
              <a:rPr lang="es-ES" sz="1800" b="1" dirty="0"/>
              <a:t>Planificar, regular y controlar el tránsito y el transporte terrestre regional y cantonal en tanto no lo asuman las municipalidades; </a:t>
            </a:r>
          </a:p>
          <a:p>
            <a:r>
              <a:rPr lang="es-ES" sz="1800" b="1" dirty="0"/>
              <a:t>Planificar, construir y mantener el sistema vial de ámbito regional; </a:t>
            </a:r>
          </a:p>
          <a:p>
            <a:r>
              <a:rPr lang="es-ES" sz="1800" b="1" dirty="0"/>
              <a:t>Otorgar personalidad jurídica, registrar y controlar a las organizaciones sociales de carácter regional; </a:t>
            </a:r>
          </a:p>
          <a:p>
            <a:r>
              <a:rPr lang="es-ES" sz="1800" b="1" dirty="0"/>
              <a:t>Determinar las políticas de investigación e innovación del conocimiento, desarrollo y transferencia de tecnologías necesarias para el desarrollo regional, en el marco de la planificación nacional; </a:t>
            </a:r>
          </a:p>
          <a:p>
            <a:r>
              <a:rPr lang="es-ES" sz="1800" b="1" dirty="0"/>
              <a:t>Fomentar las actividades productivas regionales; </a:t>
            </a:r>
          </a:p>
          <a:p>
            <a:r>
              <a:rPr lang="es-ES" sz="1800" b="1" dirty="0"/>
              <a:t>Fomentar la seguridad alimentaria regional; </a:t>
            </a:r>
          </a:p>
          <a:p>
            <a:r>
              <a:rPr lang="es-ES" sz="1800" b="1" dirty="0"/>
              <a:t>Gestionar la cooperación internacional para el cumplimiento de sus competencias.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360611" y="49212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Competencias exclusivas del GAD regional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80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270559" y="1556792"/>
            <a:ext cx="8640960" cy="3733800"/>
          </a:xfrm>
        </p:spPr>
        <p:txBody>
          <a:bodyPr/>
          <a:lstStyle/>
          <a:p>
            <a:r>
              <a:rPr lang="es-ES" sz="1800" b="1" dirty="0"/>
              <a:t>Planificar, junto con otras instituciones del sector público y actores de la sociedad, el desarrollo provincial y formular los correspondientes planes de ordenamiento territorial, en el ámbito de sus competencias, de manera articulada con la planificación nacional, regional, cantonal y parroquial, en el marco de la interculturalidad y plurinacionalidad y el respeto a la diversidad; </a:t>
            </a:r>
          </a:p>
          <a:p>
            <a:r>
              <a:rPr lang="es-ES" sz="1800" b="1" dirty="0"/>
              <a:t>Planificar, construir y mantener el sistema vial de ámbito provincial, que no incluya las zonas urbanas; </a:t>
            </a:r>
          </a:p>
          <a:p>
            <a:r>
              <a:rPr lang="es-ES" sz="1800" b="1" dirty="0"/>
              <a:t>Ejecutar, en coordinación con el gobierno regional y los demás gobiernos autónomos descentralizados, obras en cuencas y micro cuencas; </a:t>
            </a:r>
          </a:p>
          <a:p>
            <a:r>
              <a:rPr lang="es-ES" sz="1800" b="1" dirty="0"/>
              <a:t>La gestión ambiental provincial; </a:t>
            </a:r>
          </a:p>
          <a:p>
            <a:r>
              <a:rPr lang="es-ES" sz="1800" b="1" dirty="0"/>
              <a:t>Planificar, construir, operar mantener sistemas de riego de acuerdo con la Constitución y la ley; </a:t>
            </a:r>
          </a:p>
          <a:p>
            <a:r>
              <a:rPr lang="es-ES" sz="1800" b="1" dirty="0"/>
              <a:t>Fomentar las actividades productivas provinciales, especialmente las agropecuarias; y, </a:t>
            </a:r>
          </a:p>
          <a:p>
            <a:r>
              <a:rPr lang="es-ES" sz="1800" b="1" dirty="0"/>
              <a:t>Gestionar la cooperación internacional para el  cumplimiento de sus competencias. </a:t>
            </a:r>
          </a:p>
          <a:p>
            <a:endParaRPr lang="es-ES" sz="1800" b="1" dirty="0"/>
          </a:p>
        </p:txBody>
      </p:sp>
      <p:sp>
        <p:nvSpPr>
          <p:cNvPr id="4" name="3 Rectángulo"/>
          <p:cNvSpPr/>
          <p:nvPr/>
        </p:nvSpPr>
        <p:spPr>
          <a:xfrm>
            <a:off x="716361" y="836712"/>
            <a:ext cx="7749356" cy="523220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Competencias exclusivas del GAD provincial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9168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270559" y="1556792"/>
            <a:ext cx="8640960" cy="3733800"/>
          </a:xfrm>
        </p:spPr>
        <p:txBody>
          <a:bodyPr/>
          <a:lstStyle/>
          <a:p>
            <a:r>
              <a:rPr lang="es-ES" sz="1800" b="1" dirty="0"/>
              <a:t>Planificar, junto con otras instituciones del sector público y actores de la sociedad, el desarrollo cantonal y formular los correspondientes planes de ordenamiento territorial, de manera articulada con la planificación nacional, regional, provincial y parroquial, con el fin de regular el uso y la ocupación del suelo urbano y rural, en el marco de la interculturalidad y plurinacionalidad y el respeto a la diversidad; </a:t>
            </a:r>
          </a:p>
          <a:p>
            <a:r>
              <a:rPr lang="es-ES" sz="1800" b="1" dirty="0"/>
              <a:t>Ejercer el control sobre el uso y ocupación del suelo en el cantón; </a:t>
            </a:r>
          </a:p>
          <a:p>
            <a:r>
              <a:rPr lang="es-ES" sz="1800" b="1" dirty="0"/>
              <a:t>Planificar, construir y mantener la vialidad urbana; </a:t>
            </a:r>
          </a:p>
          <a:p>
            <a:r>
              <a:rPr lang="es-ES" sz="1800" b="1" dirty="0"/>
              <a:t>Prestar los servicios públicos de agua potable, alcantarillado, depuración de aguas residuales, manejo de desechos sólidos, actividades de saneamiento ambiental y aquellos que establezca la ley;  </a:t>
            </a:r>
          </a:p>
          <a:p>
            <a:r>
              <a:rPr lang="es-ES" sz="1800" b="1" dirty="0"/>
              <a:t>Crear, modificar, exonerar o suprimir mediante ordenanzas, tasas, tarifas y contribuciones especiales de mejoras; </a:t>
            </a:r>
          </a:p>
          <a:p>
            <a:r>
              <a:rPr lang="es-ES" sz="1800" b="1" dirty="0"/>
              <a:t>Planificar, regular y controlar el tránsito y el transporte terrestre dentro de su circunscripción cantonal;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716361" y="836712"/>
            <a:ext cx="7749356" cy="523220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Competencias exclusivas del GAD municipal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558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257239" y="1340768"/>
            <a:ext cx="8640960" cy="3733800"/>
          </a:xfrm>
        </p:spPr>
        <p:txBody>
          <a:bodyPr/>
          <a:lstStyle/>
          <a:p>
            <a:r>
              <a:rPr lang="es-ES" sz="1800" b="1" dirty="0" smtClean="0"/>
              <a:t>Planificar</a:t>
            </a:r>
            <a:r>
              <a:rPr lang="es-ES" sz="1800" b="1" dirty="0"/>
              <a:t>, construir y mantener la infraestructura física y los equipamientos de salud y educación, así como los espacios públicos destinados al desarrollo social, cultural y deportivo, de acuerdo con la ley; </a:t>
            </a:r>
          </a:p>
          <a:p>
            <a:r>
              <a:rPr lang="es-ES" sz="1800" b="1" dirty="0"/>
              <a:t>Preservar, mantener y difundir el patrimonio arquitectónico, cultural y natural del cantón y construir los espacios públicos para estos fines; </a:t>
            </a:r>
          </a:p>
          <a:p>
            <a:r>
              <a:rPr lang="es-ES" sz="1800" b="1" dirty="0"/>
              <a:t>Elaborar y administrar los catastros inmobiliarios urbanos y rurales; </a:t>
            </a:r>
          </a:p>
          <a:p>
            <a:r>
              <a:rPr lang="es-ES" sz="1800" b="1" dirty="0"/>
              <a:t>Delimitar, regular, autorizar y controlar el uso de las playas  de  mar,  riberas  y  lechos  de  ríos,  lagos  y lagunas, sin perjuicio de las limitaciones que establezca la ley; </a:t>
            </a:r>
          </a:p>
          <a:p>
            <a:r>
              <a:rPr lang="es-ES" sz="1800" b="1" dirty="0"/>
              <a:t>Preservar y garantizar el acceso efectivo de las personas al uso de las playas de mar, riberas de ríos, lagos y lagunas; </a:t>
            </a:r>
          </a:p>
          <a:p>
            <a:r>
              <a:rPr lang="es-ES" sz="1800" b="1" dirty="0"/>
              <a:t>Regular, autorizar y controlar la explotación de materiales áridos y pétreos, que se encuentren en los lechos de los ríos, lagos, playas de mar y canteras; </a:t>
            </a:r>
          </a:p>
          <a:p>
            <a:r>
              <a:rPr lang="es-ES" sz="1800" b="1" dirty="0"/>
              <a:t>Gestionar los servicios de prevención, protección, socorro y extinción de incendios; y, </a:t>
            </a:r>
          </a:p>
          <a:p>
            <a:r>
              <a:rPr lang="es-ES" sz="1800" b="1" dirty="0"/>
              <a:t> Gestionar 	la cooperación internacional para el cumplimiento de sus competencias. </a:t>
            </a:r>
            <a:r>
              <a:rPr lang="es-ES" sz="1800" b="1" dirty="0" smtClean="0"/>
              <a:t> </a:t>
            </a:r>
            <a:endParaRPr lang="es-ES" sz="1800" b="1" dirty="0"/>
          </a:p>
          <a:p>
            <a:endParaRPr lang="es-ES" sz="1800" b="1" dirty="0"/>
          </a:p>
        </p:txBody>
      </p:sp>
      <p:sp>
        <p:nvSpPr>
          <p:cNvPr id="4" name="3 Rectángulo"/>
          <p:cNvSpPr/>
          <p:nvPr/>
        </p:nvSpPr>
        <p:spPr>
          <a:xfrm>
            <a:off x="703041" y="575102"/>
            <a:ext cx="7749356" cy="523220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Competencias exclusivas del GAD municipal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2731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259160" y="1090732"/>
            <a:ext cx="8640960" cy="3733800"/>
          </a:xfrm>
        </p:spPr>
        <p:txBody>
          <a:bodyPr/>
          <a:lstStyle/>
          <a:p>
            <a:r>
              <a:rPr lang="es-ES" sz="1800" b="1" dirty="0"/>
              <a:t>Planificar junto con otras instituciones del sector público y actores de la sociedad el desarrollo parroquial y su correspondiente ordenamiento territorial, en coordinación con el gobierno cantonal y provincial en el marco de la interculturalidad y plurinacionalidad y el respeto a la diversidad; </a:t>
            </a:r>
          </a:p>
          <a:p>
            <a:r>
              <a:rPr lang="es-ES" sz="1800" b="1" dirty="0"/>
              <a:t>Planificar, construir y mantener la infraestructura física, los equipamientos y los espacios públicos de la parroquia, contenidos en los planes de desarrollo e incluidos en los presupuestos participativos anuales; </a:t>
            </a:r>
          </a:p>
          <a:p>
            <a:r>
              <a:rPr lang="es-ES" sz="1800" b="1" dirty="0"/>
              <a:t>Planificar y mantener, en coordinación con los gobiernos provinciales, la vialidad parroquial rural; </a:t>
            </a:r>
          </a:p>
          <a:p>
            <a:r>
              <a:rPr lang="es-ES" sz="1800" b="1" dirty="0"/>
              <a:t>Incentivar el desarrollo de actividades productivas comunitarias, la preservación de la biodiversidad y la protección del ambiente; </a:t>
            </a:r>
          </a:p>
          <a:p>
            <a:r>
              <a:rPr lang="es-ES" sz="1800" b="1" dirty="0"/>
              <a:t>Gestionar, coordinar y administrar los servicios públicos que le sean delegados o descentralizados por otros niveles de gobierno; </a:t>
            </a:r>
          </a:p>
          <a:p>
            <a:r>
              <a:rPr lang="es-ES" sz="1800" b="1" dirty="0"/>
              <a:t>Promover la organización de los ciudadanos de las comunas, recintos y demás asentamientos rurales, con el carácter de organizaciones territoriales de base; </a:t>
            </a:r>
          </a:p>
          <a:p>
            <a:r>
              <a:rPr lang="es-ES" sz="1800" b="1" dirty="0"/>
              <a:t>Gestionar la cooperación internacional para el cumplimiento de sus competencias; y, </a:t>
            </a:r>
          </a:p>
          <a:p>
            <a:r>
              <a:rPr lang="es-ES" sz="1800" b="1" dirty="0"/>
              <a:t>Vigilar la ejecución de obras y la calidad de los servicios públicos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95536" y="575102"/>
            <a:ext cx="8496944" cy="523220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Competencias exclusivas del GAD parroquial rural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009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95536" y="2852936"/>
            <a:ext cx="8496944" cy="523220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La vertiente fiscal de la descentralización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167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Distribución de ingresos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5" y="1556792"/>
            <a:ext cx="8784975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66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Evolución ingresos propios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71" y="1695450"/>
            <a:ext cx="8996321" cy="4037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86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Distribución de ingresos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097" y="0"/>
            <a:ext cx="7704856" cy="6817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750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Transferencias del Estado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63824"/>
            <a:ext cx="8722370" cy="492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378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 idx="4294967295"/>
          </p:nvPr>
        </p:nvSpPr>
        <p:spPr>
          <a:xfrm>
            <a:off x="723900" y="571500"/>
            <a:ext cx="7696200" cy="685800"/>
          </a:xfrm>
        </p:spPr>
        <p:txBody>
          <a:bodyPr/>
          <a:lstStyle/>
          <a:p>
            <a:pPr eaLnBrk="1" hangingPunct="1"/>
            <a:r>
              <a:rPr lang="es-ES" b="1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INDICE</a:t>
            </a:r>
          </a:p>
        </p:txBody>
      </p:sp>
      <p:sp>
        <p:nvSpPr>
          <p:cNvPr id="6147" name="2 Marcador de texto"/>
          <p:cNvSpPr>
            <a:spLocks noGrp="1"/>
          </p:cNvSpPr>
          <p:nvPr>
            <p:ph type="body" sz="half" idx="1"/>
          </p:nvPr>
        </p:nvSpPr>
        <p:spPr>
          <a:xfrm>
            <a:off x="500063" y="1500188"/>
            <a:ext cx="7588250" cy="4071937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¿Por qué descentralizar ?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El proceso de descentralización algunos elementos claves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¿Por qué descentralizar en Ecuador?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El modelo de descentralización Ecuatoriano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  <a:ea typeface="+mj-ea"/>
                <a:cs typeface="+mj-cs"/>
              </a:rPr>
              <a:t>La vertiente fiscal de la descentralización</a:t>
            </a:r>
          </a:p>
          <a:p>
            <a:pPr marL="609600" indent="-609600" eaLnBrk="1" hangingPunct="1">
              <a:defRPr/>
            </a:pPr>
            <a:r>
              <a:rPr lang="es-ES_tradnl" sz="2800" dirty="0" smtClean="0">
                <a:solidFill>
                  <a:srgbClr val="000000"/>
                </a:solidFill>
                <a:latin typeface="Arial"/>
              </a:rPr>
              <a:t>Algunas reflexiones provisionales</a:t>
            </a:r>
          </a:p>
          <a:p>
            <a:pPr marL="609600" indent="-609600" eaLnBrk="1" hangingPunct="1">
              <a:defRPr/>
            </a:pPr>
            <a:endParaRPr lang="es-ES_tradnl" sz="2800" dirty="0" smtClean="0">
              <a:solidFill>
                <a:srgbClr val="000000"/>
              </a:solidFill>
              <a:latin typeface="Arial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r>
              <a:rPr lang="es-ES" sz="1800" b="1" dirty="0" smtClean="0"/>
              <a:t>El </a:t>
            </a:r>
            <a:r>
              <a:rPr lang="es-ES" sz="1800" b="1" dirty="0"/>
              <a:t>modelo de equidad territorial en la </a:t>
            </a:r>
            <a:r>
              <a:rPr lang="es-ES" sz="1800" b="1" dirty="0" smtClean="0"/>
              <a:t>provisión </a:t>
            </a:r>
            <a:r>
              <a:rPr lang="es-ES" sz="1800" b="1" dirty="0"/>
              <a:t>de bienes y servicios públicos que </a:t>
            </a:r>
            <a:r>
              <a:rPr lang="es-ES" sz="1800" b="1" dirty="0" smtClean="0"/>
              <a:t>entrega el </a:t>
            </a:r>
            <a:r>
              <a:rPr lang="es-ES" sz="1800" b="1" dirty="0"/>
              <a:t>21% de ingresos permanentes, 10% ingresos </a:t>
            </a:r>
            <a:r>
              <a:rPr lang="es-ES" sz="1800" b="1" dirty="0" smtClean="0"/>
              <a:t>no </a:t>
            </a:r>
            <a:r>
              <a:rPr lang="es-ES" sz="1800" b="1" dirty="0"/>
              <a:t>permanentes del Presupuesto General del </a:t>
            </a:r>
            <a:r>
              <a:rPr lang="es-ES" sz="1800" b="1" dirty="0" smtClean="0"/>
              <a:t>Estado </a:t>
            </a:r>
            <a:r>
              <a:rPr lang="es-ES" sz="1800" b="1" dirty="0"/>
              <a:t>para los </a:t>
            </a:r>
            <a:r>
              <a:rPr lang="es-ES" sz="1800" b="1" dirty="0" smtClean="0"/>
              <a:t>GAD</a:t>
            </a:r>
          </a:p>
          <a:p>
            <a:r>
              <a:rPr lang="es-ES" sz="1800" b="1" dirty="0" smtClean="0"/>
              <a:t>Gobiernos </a:t>
            </a:r>
            <a:r>
              <a:rPr lang="es-ES" sz="1800" b="1" dirty="0"/>
              <a:t>provinciales 27%, </a:t>
            </a:r>
            <a:r>
              <a:rPr lang="es-ES" sz="1800" b="1" dirty="0" smtClean="0"/>
              <a:t>municipales </a:t>
            </a:r>
            <a:r>
              <a:rPr lang="es-ES" sz="1800" b="1" dirty="0"/>
              <a:t>67% y parroquiales rurales 6%.	</a:t>
            </a:r>
            <a:endParaRPr lang="es-ES" sz="1800" b="1" dirty="0" smtClean="0"/>
          </a:p>
          <a:p>
            <a:r>
              <a:rPr lang="es-ES" sz="1800" b="1" dirty="0" smtClean="0"/>
              <a:t>Dos  tramos:</a:t>
            </a:r>
          </a:p>
          <a:p>
            <a:pPr lvl="1"/>
            <a:r>
              <a:rPr lang="es-ES" sz="1800" b="1" dirty="0" smtClean="0"/>
              <a:t>Fijo : Los recursos por transferencias entregadas en el año 2010 ( se toma como año base) y ser repartirá el monto que por ley les haya correspondido a los </a:t>
            </a:r>
            <a:r>
              <a:rPr lang="es-ES" sz="1800" b="1" dirty="0" err="1" smtClean="0"/>
              <a:t>GADs</a:t>
            </a:r>
            <a:r>
              <a:rPr lang="es-ES" sz="1800" b="1" dirty="0" smtClean="0"/>
              <a:t> en ese año.</a:t>
            </a:r>
          </a:p>
          <a:p>
            <a:pPr lvl="1"/>
            <a:r>
              <a:rPr lang="es-ES" sz="1800" b="1" dirty="0" smtClean="0"/>
              <a:t>Variable: el monto excedente en función de siete criterios de equidad</a:t>
            </a:r>
            <a:r>
              <a:rPr lang="es-ES" sz="1000" b="1" dirty="0" smtClean="0"/>
              <a:t>	</a:t>
            </a:r>
            <a:endParaRPr lang="es-ES" sz="10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Transferencias a los </a:t>
            </a:r>
            <a:r>
              <a:rPr lang="es-ES" sz="2800" kern="0" dirty="0" err="1" smtClean="0">
                <a:solidFill>
                  <a:srgbClr val="C00000"/>
                </a:solidFill>
                <a:latin typeface="Arial"/>
              </a:rPr>
              <a:t>GADs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280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Transferencias a los </a:t>
            </a:r>
            <a:r>
              <a:rPr lang="es-ES" sz="2800" kern="0" dirty="0" err="1" smtClean="0">
                <a:solidFill>
                  <a:srgbClr val="C00000"/>
                </a:solidFill>
                <a:latin typeface="Arial"/>
              </a:rPr>
              <a:t>GADs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132856"/>
            <a:ext cx="8403953" cy="2000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26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Distribución de gastos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1628800"/>
            <a:ext cx="8707107" cy="4359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77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717550"/>
            <a:ext cx="7792393" cy="954107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Evolución histórica del ingreso (valor devengado) 2006-2011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5" name="Marcador de contenid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02468" y="1881981"/>
            <a:ext cx="841057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11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717550"/>
            <a:ext cx="7792393" cy="954107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Evolución histórica del </a:t>
            </a: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gasto </a:t>
            </a:r>
            <a:r>
              <a:rPr lang="es-ES" sz="2800" kern="0" dirty="0">
                <a:solidFill>
                  <a:srgbClr val="C00000"/>
                </a:solidFill>
                <a:latin typeface="Arial"/>
              </a:rPr>
              <a:t>(valor devengado) 2006-2011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6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8840"/>
            <a:ext cx="8814453" cy="4063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78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717550"/>
            <a:ext cx="7792393" cy="954107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Evolución del porcentaje de ejecución del gasto 2006-2011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7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3" y="2198787"/>
            <a:ext cx="8568952" cy="361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12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86158" y="723106"/>
            <a:ext cx="7792393" cy="954107"/>
          </a:xfrm>
          <a:prstGeom prst="rect">
            <a:avLst/>
          </a:prstGeom>
          <a:solidFill>
            <a:srgbClr val="BEC4FE"/>
          </a:solidFill>
        </p:spPr>
        <p:txBody>
          <a:bodyPr wrap="square"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Evolución del porcentaje de ejecución del </a:t>
            </a: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ingreso </a:t>
            </a:r>
            <a:r>
              <a:rPr lang="es-ES" sz="2800" kern="0" dirty="0">
                <a:solidFill>
                  <a:srgbClr val="C00000"/>
                </a:solidFill>
                <a:latin typeface="Arial"/>
              </a:rPr>
              <a:t>2006-2011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" name="Marcador de contenido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7544" y="1677213"/>
            <a:ext cx="8429625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005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La descentralización en sí misma no mejora: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estabilidad y crecimiento económico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fallos de mercado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redistribución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derechos ciudadanos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e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ficacia y eficiencia en el uso de los fondos públicos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transparencia y participación</a:t>
            </a:r>
          </a:p>
          <a:p>
            <a:pPr marL="0" indent="15875">
              <a:buFontTx/>
              <a:buNone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Depende como se diseñe, como se implemente y como se adecue permanentemente a las necesidades del país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Algunas reflexiones provisionales</a:t>
            </a:r>
          </a:p>
        </p:txBody>
      </p:sp>
    </p:spTree>
    <p:extLst>
      <p:ext uri="{BB962C8B-B14F-4D97-AF65-F5344CB8AC3E}">
        <p14:creationId xmlns:p14="http://schemas.microsoft.com/office/powerpoint/2010/main" val="145693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0" indent="15875">
              <a:buFontTx/>
              <a:buNone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Algunos elementos a tener en cuenta sobre estos procesos:</a:t>
            </a:r>
          </a:p>
          <a:p>
            <a:pPr marL="0" indent="15875">
              <a:buFontTx/>
              <a:buNone/>
              <a:defRPr/>
            </a:pPr>
            <a:endParaRPr lang="es-ES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Nivel </a:t>
            </a: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territorial óptimo de provisión y producción de los bienes y servicios públicos</a:t>
            </a:r>
          </a:p>
          <a:p>
            <a:pPr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Garantía de mínimos comunes a todos los ciudadanos</a:t>
            </a:r>
          </a:p>
          <a:p>
            <a:pPr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Coordinación en Planificación y </a:t>
            </a:r>
            <a:r>
              <a:rPr lang="es-ES" sz="2000" b="1" dirty="0" err="1">
                <a:solidFill>
                  <a:schemeClr val="accent2">
                    <a:lumMod val="75000"/>
                  </a:schemeClr>
                </a:solidFill>
              </a:rPr>
              <a:t>presupuestación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Sistema de financiación equitativo y con suficiencia</a:t>
            </a:r>
          </a:p>
          <a:p>
            <a:pPr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Mecanismos de acceso a la función pública basados en principios de mérito y capacidad. Salarios comunes entre los niveles de gobierno</a:t>
            </a:r>
          </a:p>
          <a:p>
            <a:pPr>
              <a:defRPr/>
            </a:pP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Diseño del proceso de transferencias de personal y funciones a los gobiernos </a:t>
            </a:r>
            <a:r>
              <a:rPr lang="es-ES" sz="2000" b="1" dirty="0" err="1">
                <a:solidFill>
                  <a:schemeClr val="accent2">
                    <a:lumMod val="75000"/>
                  </a:schemeClr>
                </a:solidFill>
              </a:rPr>
              <a:t>subnacionales</a:t>
            </a:r>
            <a:r>
              <a:rPr lang="es-ES" sz="2000" b="1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Algunas reflexiones provisionales</a:t>
            </a:r>
          </a:p>
        </p:txBody>
      </p:sp>
    </p:spTree>
    <p:extLst>
      <p:ext uri="{BB962C8B-B14F-4D97-AF65-F5344CB8AC3E}">
        <p14:creationId xmlns:p14="http://schemas.microsoft.com/office/powerpoint/2010/main" val="64885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457200" indent="-457200">
              <a:buFontTx/>
              <a:buAutoNum type="arabicPeriod"/>
              <a:defRPr/>
            </a:pP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En la transferencia de la competencia: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¿por qué se transfieren fondos financieros y no medios materiales y personales?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 Cómo se realiza el costeo de los servicios transferidos sin no existe a nivel central un presupuesto por programas que identifique los gastos con los productos?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Una vez realizadas las trasferencias ¿qué mecanismos de coordinación de las políticas existen entre los niveles de gobierno inter e </a:t>
            </a:r>
            <a:r>
              <a:rPr lang="es-ES" sz="2000" b="1" dirty="0" err="1" smtClean="0">
                <a:solidFill>
                  <a:schemeClr val="accent2">
                    <a:lumMod val="75000"/>
                  </a:schemeClr>
                </a:solidFill>
              </a:rPr>
              <a:t>intra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 niveles?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¿Cómo se explica el porcentaje de ejecución tan </a:t>
            </a:r>
            <a:r>
              <a:rPr lang="es-ES" sz="2000" b="1" dirty="0" err="1" smtClean="0">
                <a:solidFill>
                  <a:schemeClr val="accent2">
                    <a:lumMod val="75000"/>
                  </a:schemeClr>
                </a:solidFill>
              </a:rPr>
              <a:t>varible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 en estos años?</a:t>
            </a: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Preguntas en el caso ecuatoriano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111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mtClean="0"/>
              <a:t>Mejorar la calidad de la democracia: transparencia y participación</a:t>
            </a:r>
          </a:p>
          <a:p>
            <a:r>
              <a:rPr lang="es-ES" smtClean="0"/>
              <a:t>Mejorar la eficacia y eficiencia de la gestión pública (tamaño óptimo territorial de la producción y provisión de los servicios públicos)</a:t>
            </a:r>
          </a:p>
          <a:p>
            <a:r>
              <a:rPr lang="es-ES" smtClean="0"/>
              <a:t>Incrementar la equidad territorial</a:t>
            </a:r>
          </a:p>
          <a:p>
            <a:endParaRPr lang="es-ES" smtClean="0"/>
          </a:p>
          <a:p>
            <a:endParaRPr lang="es-ES" smtClean="0"/>
          </a:p>
          <a:p>
            <a:endParaRPr lang="es-ES" smtClean="0"/>
          </a:p>
        </p:txBody>
      </p:sp>
      <p:sp>
        <p:nvSpPr>
          <p:cNvPr id="4" name="3 Rectángulo"/>
          <p:cNvSpPr/>
          <p:nvPr/>
        </p:nvSpPr>
        <p:spPr>
          <a:xfrm>
            <a:off x="1000125" y="1000125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_tradnl" sz="2800" kern="0" dirty="0">
                <a:solidFill>
                  <a:srgbClr val="C00000"/>
                </a:solidFill>
                <a:latin typeface="Arial"/>
              </a:rPr>
              <a:t>¿Por qué descentralizar?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2. La capacidad de gestión de las finanzas públicas de los gobiernos </a:t>
            </a:r>
            <a:r>
              <a:rPr lang="es-ES" sz="2400" b="1" dirty="0" err="1" smtClean="0">
                <a:solidFill>
                  <a:schemeClr val="accent2">
                    <a:lumMod val="75000"/>
                  </a:schemeClr>
                </a:solidFill>
              </a:rPr>
              <a:t>subnacionales</a:t>
            </a:r>
            <a:endParaRPr lang="es-ES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Parece que existe un importante déficit de capacidades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Esto puede incidir de manera determinante en la eficiencia en el uso de los recursos ( vertiente del gasto) en la capacidad recaudatoria (vertiente del ingreso)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Sistema de información de las finanzas públicas </a:t>
            </a:r>
            <a:r>
              <a:rPr lang="es-ES" sz="2000" b="1" dirty="0" err="1" smtClean="0">
                <a:solidFill>
                  <a:schemeClr val="accent2">
                    <a:lumMod val="75000"/>
                  </a:schemeClr>
                </a:solidFill>
              </a:rPr>
              <a:t>subnacionales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. E-SIGEF ( es útil, debe adecuarse a sus necesidades). En todo caso un único sistema de información aunque con módulos distintos</a:t>
            </a:r>
          </a:p>
          <a:p>
            <a:pPr marL="857250" lvl="1" indent="-457200">
              <a:buFontTx/>
              <a:buAutoNum type="arabicPeriod"/>
              <a:defRPr/>
            </a:pP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Preguntas en el caso ecuatoriano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584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3. Respecto a los objetivos que se pretendían con la </a:t>
            </a:r>
            <a:r>
              <a:rPr lang="es-ES" sz="2400" b="1" dirty="0" err="1" smtClean="0">
                <a:solidFill>
                  <a:schemeClr val="accent2">
                    <a:lumMod val="75000"/>
                  </a:schemeClr>
                </a:solidFill>
              </a:rPr>
              <a:t>descentralizacion</a:t>
            </a:r>
            <a:r>
              <a:rPr lang="es-ES" sz="2400" b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¿Se ha evaluado la mejora de la equidad social, fiscal y territorial con la implementación de este proceso?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¿Se ha evaluado la mejora de la eficacia y la eficiencia con este proceso?</a:t>
            </a:r>
          </a:p>
          <a:p>
            <a:pPr marL="857250" lvl="1" indent="-457200">
              <a:buFontTx/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¿Se ha incrementado la transparencia y la participación ciudadana?</a:t>
            </a:r>
          </a:p>
          <a:p>
            <a:pPr marL="857250" lvl="1" indent="-457200">
              <a:buFontTx/>
              <a:buAutoNum type="arabicPeriod"/>
              <a:defRPr/>
            </a:pP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Preguntas en el caso ecuatoriano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727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pPr marL="457200" indent="-457200"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Creación de capacidades, mejora de la gestión de finanzas publicas: </a:t>
            </a:r>
          </a:p>
          <a:p>
            <a:pPr marL="857250" lvl="1" indent="-457200">
              <a:buAutoNum type="arabicPeriod"/>
              <a:defRPr/>
            </a:pP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Apoyo a la existencia de un este a nivel nacional que suministre capacitación permanente a estos niveles de gobierno. Podría ser IAEN ,  el CEF, o crear un tipo IEF?</a:t>
            </a:r>
          </a:p>
          <a:p>
            <a:pPr marL="857250" lvl="1" indent="-457200">
              <a:buAutoNum type="arabicPeriod"/>
              <a:defRPr/>
            </a:pP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La reforma presupuestaria y su traslación a los gobiernos </a:t>
            </a:r>
            <a:r>
              <a:rPr lang="es-ES" sz="1600" b="1" dirty="0" err="1" smtClean="0">
                <a:solidFill>
                  <a:schemeClr val="accent2">
                    <a:lumMod val="75000"/>
                  </a:schemeClr>
                </a:solidFill>
              </a:rPr>
              <a:t>subnacionales</a:t>
            </a: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 Presupuesto por programas con enfoque de resultados. Reforma del e-SIGEF</a:t>
            </a:r>
          </a:p>
          <a:p>
            <a:pPr marL="857250" lvl="1" indent="-457200">
              <a:buAutoNum type="arabicPeriod"/>
              <a:defRPr/>
            </a:pP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Estimación de ingresos posibles con reforma del sistema tributario y mejora de la gestión tributaria</a:t>
            </a:r>
          </a:p>
          <a:p>
            <a:pPr marL="457200" indent="-457200"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Impacto del proceso de descentralización</a:t>
            </a:r>
          </a:p>
          <a:p>
            <a:pPr marL="857250" lvl="1" indent="-457200">
              <a:buAutoNum type="arabicPeriod"/>
              <a:defRPr/>
            </a:pP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Realizar estudios que analicen el impacto redistributivo del proceso y en la mejora de la gestión pública</a:t>
            </a:r>
          </a:p>
          <a:p>
            <a:pPr marL="857250" lvl="1" indent="-457200">
              <a:buAutoNum type="arabicPeriod"/>
              <a:defRPr/>
            </a:pPr>
            <a:r>
              <a:rPr lang="es-ES" sz="1600" b="1" dirty="0" smtClean="0">
                <a:solidFill>
                  <a:schemeClr val="accent2">
                    <a:lumMod val="75000"/>
                  </a:schemeClr>
                </a:solidFill>
              </a:rPr>
              <a:t>Análisis del sistema de costes utilizado y su fiabilidad ( ver los resultados que en este campo se van a tener con la reforma presupuestaria central)</a:t>
            </a:r>
          </a:p>
          <a:p>
            <a:pPr marL="457200" indent="-457200">
              <a:buAutoNum type="arabicPeriod"/>
              <a:defRPr/>
            </a:pP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Analizar posibles mecanismos de coordinación inter e </a:t>
            </a:r>
            <a:r>
              <a:rPr lang="es-ES" sz="2000" b="1" dirty="0" err="1" smtClean="0">
                <a:solidFill>
                  <a:schemeClr val="accent2">
                    <a:lumMod val="75000"/>
                  </a:schemeClr>
                </a:solidFill>
              </a:rPr>
              <a:t>intra</a:t>
            </a:r>
            <a:r>
              <a:rPr lang="es-ES" sz="2000" b="1" dirty="0" smtClean="0">
                <a:solidFill>
                  <a:schemeClr val="accent2">
                    <a:lumMod val="75000"/>
                  </a:schemeClr>
                </a:solidFill>
              </a:rPr>
              <a:t> niveles.</a:t>
            </a:r>
          </a:p>
          <a:p>
            <a:pPr marL="857250" lvl="1" indent="-457200">
              <a:buFontTx/>
              <a:buAutoNum type="arabicPeriod"/>
              <a:defRPr/>
            </a:pPr>
            <a:endParaRPr lang="es-ES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Reflexiones finales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04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pPr algn="ctr"/>
            <a:endParaRPr lang="es-ES" smtClean="0"/>
          </a:p>
          <a:p>
            <a:pPr algn="ctr"/>
            <a:endParaRPr lang="es-ES" smtClean="0"/>
          </a:p>
          <a:p>
            <a:pPr algn="ctr">
              <a:buFontTx/>
              <a:buNone/>
            </a:pPr>
            <a:r>
              <a:rPr lang="es-ES" smtClean="0"/>
              <a:t>MUCHAS GRACIAS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z="2200" dirty="0" smtClean="0"/>
              <a:t>Definir el modelo de descentralización que se pretende desarrollar (federal, cuasi federal, no federal,…)</a:t>
            </a:r>
          </a:p>
          <a:p>
            <a:r>
              <a:rPr lang="es-ES" sz="2200" dirty="0" smtClean="0"/>
              <a:t>Sistema de financiación</a:t>
            </a:r>
          </a:p>
          <a:p>
            <a:r>
              <a:rPr lang="es-ES" sz="2200" dirty="0" smtClean="0"/>
              <a:t>Definición de competencias (ligada al nivel óptimo territorial)</a:t>
            </a:r>
          </a:p>
          <a:p>
            <a:r>
              <a:rPr lang="es-ES" sz="2200" dirty="0" smtClean="0"/>
              <a:t>Mecanismos de coordinación entre los niveles de gobierno inter e </a:t>
            </a:r>
            <a:r>
              <a:rPr lang="es-ES" sz="2200" dirty="0" err="1" smtClean="0"/>
              <a:t>intra</a:t>
            </a:r>
            <a:r>
              <a:rPr lang="es-ES" sz="2200" dirty="0" smtClean="0"/>
              <a:t> niveles </a:t>
            </a:r>
            <a:r>
              <a:rPr lang="es-ES" sz="2200" dirty="0" smtClean="0"/>
              <a:t>( financiación, políticas publicas, equidad, eficiencia,…)</a:t>
            </a:r>
          </a:p>
          <a:p>
            <a:r>
              <a:rPr lang="es-ES" sz="2200" dirty="0" smtClean="0"/>
              <a:t>Definición del proceso de transferencias de competencias, recursos materiales, humanos y financieros desde el nivel central al </a:t>
            </a:r>
            <a:r>
              <a:rPr lang="es-ES" sz="2200" dirty="0" err="1" smtClean="0"/>
              <a:t>subnacional</a:t>
            </a:r>
            <a:r>
              <a:rPr lang="es-ES" sz="2200" dirty="0" smtClean="0"/>
              <a:t>. (no se parte de </a:t>
            </a:r>
            <a:r>
              <a:rPr lang="es-ES" sz="2200" dirty="0" smtClean="0"/>
              <a:t>cero).</a:t>
            </a:r>
            <a:endParaRPr lang="es-ES" sz="2200" dirty="0" smtClean="0"/>
          </a:p>
          <a:p>
            <a:endParaRPr lang="es-ES" sz="20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993775" y="692150"/>
            <a:ext cx="7072313" cy="954088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El proceso de descentralización algunos elementos claves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z="2800" dirty="0" smtClean="0"/>
              <a:t>Equidad </a:t>
            </a:r>
            <a:r>
              <a:rPr lang="es-ES" sz="2800" dirty="0"/>
              <a:t>social, territorial y fiscal en el </a:t>
            </a:r>
            <a:r>
              <a:rPr lang="es-ES" sz="2800" dirty="0" smtClean="0"/>
              <a:t>país</a:t>
            </a:r>
          </a:p>
          <a:p>
            <a:pPr marL="0" indent="0">
              <a:buNone/>
            </a:pPr>
            <a:endParaRPr lang="es-ES" sz="2800" dirty="0"/>
          </a:p>
          <a:p>
            <a:r>
              <a:rPr lang="es-ES" sz="2800" dirty="0" smtClean="0"/>
              <a:t>Integralidad </a:t>
            </a:r>
            <a:r>
              <a:rPr lang="es-ES" sz="2800" dirty="0"/>
              <a:t>y excelencia de la gestión pública a través del proceso de </a:t>
            </a:r>
            <a:r>
              <a:rPr lang="es-ES" sz="2800" dirty="0" smtClean="0"/>
              <a:t>descentralización </a:t>
            </a:r>
          </a:p>
          <a:p>
            <a:pPr marL="0" indent="0">
              <a:buNone/>
            </a:pPr>
            <a:endParaRPr lang="es-ES" sz="2800" dirty="0"/>
          </a:p>
          <a:p>
            <a:r>
              <a:rPr lang="es-ES" sz="2800" dirty="0" smtClean="0"/>
              <a:t>Garantizar </a:t>
            </a:r>
            <a:r>
              <a:rPr lang="es-ES" sz="2800" dirty="0"/>
              <a:t>que el proceso sea transparente, participativo y responda a las realidades y necesidades territoriales.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993775" y="6921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¿Por qué descentralizar en Ecuador?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z="2000" dirty="0" smtClean="0"/>
              <a:t>La autonomía consagrada por la Constitución y el COOTAD no se asemeja a la autonomía de los países federales, es decir, los gobiernos </a:t>
            </a:r>
            <a:r>
              <a:rPr lang="es-ES" sz="2000" dirty="0" err="1" smtClean="0"/>
              <a:t>subnacionales</a:t>
            </a:r>
            <a:r>
              <a:rPr lang="es-ES" sz="2000" dirty="0" smtClean="0"/>
              <a:t> no gozan de potestad legislativa para emitir una constitución propia o un ordenamiento jurídico autónomo con rango de ley</a:t>
            </a:r>
          </a:p>
          <a:p>
            <a:r>
              <a:rPr lang="es-ES" sz="2000" dirty="0" smtClean="0"/>
              <a:t>los GAD no pueden crear, modificar o eliminar impuestos, pues la Constitución consagra el principio de reserva de ley en materia impositiva. </a:t>
            </a:r>
          </a:p>
          <a:p>
            <a:r>
              <a:rPr lang="es-ES" sz="2000" dirty="0" smtClean="0"/>
              <a:t>Se </a:t>
            </a:r>
            <a:r>
              <a:rPr lang="es-ES" sz="2000" dirty="0"/>
              <a:t>rige por los </a:t>
            </a:r>
            <a:r>
              <a:rPr lang="es-ES" sz="2000" dirty="0" smtClean="0"/>
              <a:t>principios de </a:t>
            </a:r>
            <a:r>
              <a:rPr lang="es-ES" sz="2000" dirty="0"/>
              <a:t>obligatoriedad, progresividad, equidad</a:t>
            </a:r>
            <a:r>
              <a:rPr lang="es-ES" sz="2000" dirty="0" smtClean="0"/>
              <a:t>, solidaridad</a:t>
            </a:r>
            <a:r>
              <a:rPr lang="es-ES" sz="2000" dirty="0"/>
              <a:t>, subsidiariedad, complementariedad</a:t>
            </a:r>
            <a:r>
              <a:rPr lang="es-ES" sz="2000" dirty="0" smtClean="0"/>
              <a:t>, coordinación </a:t>
            </a:r>
            <a:r>
              <a:rPr lang="es-ES" sz="2000" dirty="0"/>
              <a:t>y corresponsabilidad</a:t>
            </a:r>
            <a:r>
              <a:rPr lang="es-ES" sz="2000" dirty="0" smtClean="0"/>
              <a:t>, sustentabilidad </a:t>
            </a:r>
            <a:r>
              <a:rPr lang="es-ES" sz="2000" dirty="0"/>
              <a:t>y </a:t>
            </a:r>
            <a:r>
              <a:rPr lang="es-ES" sz="2000" dirty="0" smtClean="0"/>
              <a:t>participación.	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El modelo de descentralización en Ecuador</a:t>
            </a:r>
          </a:p>
        </p:txBody>
      </p:sp>
    </p:spTree>
    <p:extLst>
      <p:ext uri="{BB962C8B-B14F-4D97-AF65-F5344CB8AC3E}">
        <p14:creationId xmlns:p14="http://schemas.microsoft.com/office/powerpoint/2010/main" val="181622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914400" y="1905000"/>
            <a:ext cx="7586663" cy="3733800"/>
          </a:xfrm>
        </p:spPr>
        <p:txBody>
          <a:bodyPr/>
          <a:lstStyle/>
          <a:p>
            <a:r>
              <a:rPr lang="es-ES" sz="2000" b="1" dirty="0" smtClean="0"/>
              <a:t>Sistema nacional </a:t>
            </a:r>
            <a:r>
              <a:rPr lang="es-ES" sz="2000" b="1" dirty="0"/>
              <a:t>de </a:t>
            </a:r>
            <a:r>
              <a:rPr lang="es-ES" sz="2000" b="1" dirty="0" smtClean="0"/>
              <a:t>competencias </a:t>
            </a:r>
            <a:r>
              <a:rPr lang="es-ES" sz="2000" dirty="0"/>
              <a:t>que a través </a:t>
            </a:r>
            <a:r>
              <a:rPr lang="es-ES" sz="2000" dirty="0" smtClean="0"/>
              <a:t>de un </a:t>
            </a:r>
            <a:r>
              <a:rPr lang="es-ES" sz="2000" dirty="0"/>
              <a:t>organismo técnico, el Consejo </a:t>
            </a:r>
            <a:r>
              <a:rPr lang="es-ES" sz="2000" dirty="0" smtClean="0"/>
              <a:t>Nacional de </a:t>
            </a:r>
            <a:r>
              <a:rPr lang="es-ES" sz="2000" dirty="0"/>
              <a:t>Competencias, regula el procedimiento </a:t>
            </a:r>
            <a:r>
              <a:rPr lang="es-ES" sz="2000" dirty="0" smtClean="0"/>
              <a:t>y la </a:t>
            </a:r>
            <a:r>
              <a:rPr lang="es-ES" sz="2000" dirty="0"/>
              <a:t>transferencia de las competencias exclusivas</a:t>
            </a:r>
            <a:r>
              <a:rPr lang="es-ES" sz="2000" dirty="0" smtClean="0"/>
              <a:t>, adicionales</a:t>
            </a:r>
            <a:r>
              <a:rPr lang="es-ES" sz="2000" dirty="0"/>
              <a:t>, residuales y </a:t>
            </a:r>
            <a:r>
              <a:rPr lang="es-ES" sz="2000" dirty="0" smtClean="0"/>
              <a:t>concurrentes</a:t>
            </a:r>
            <a:endParaRPr lang="es-ES" sz="2000" dirty="0"/>
          </a:p>
          <a:p>
            <a:r>
              <a:rPr lang="es-ES" sz="2000" dirty="0" smtClean="0"/>
              <a:t>Resuelve en </a:t>
            </a:r>
            <a:r>
              <a:rPr lang="es-ES" sz="2000" dirty="0"/>
              <a:t>sede administrativa </a:t>
            </a:r>
            <a:r>
              <a:rPr lang="es-ES" sz="2000" dirty="0" smtClean="0"/>
              <a:t>los conflictos </a:t>
            </a:r>
            <a:r>
              <a:rPr lang="es-ES" sz="2000" dirty="0"/>
              <a:t>de competencias entre niveles </a:t>
            </a:r>
            <a:r>
              <a:rPr lang="es-ES" sz="2000" dirty="0" smtClean="0"/>
              <a:t>de gobierno.</a:t>
            </a:r>
          </a:p>
          <a:p>
            <a:endParaRPr lang="es-ES" sz="2000" dirty="0"/>
          </a:p>
          <a:p>
            <a:r>
              <a:rPr lang="es-ES" sz="2000" dirty="0"/>
              <a:t>24 </a:t>
            </a:r>
            <a:r>
              <a:rPr lang="es-ES" sz="2000" dirty="0" smtClean="0"/>
              <a:t>provincias</a:t>
            </a:r>
            <a:r>
              <a:rPr lang="es-ES" sz="2000" dirty="0"/>
              <a:t>, </a:t>
            </a:r>
            <a:r>
              <a:rPr lang="es-ES" sz="2000" dirty="0" smtClean="0"/>
              <a:t> 221 </a:t>
            </a:r>
            <a:r>
              <a:rPr lang="es-ES" sz="2000" dirty="0"/>
              <a:t>	cantones </a:t>
            </a:r>
            <a:r>
              <a:rPr lang="es-ES" sz="2000" dirty="0" smtClean="0"/>
              <a:t> y  más </a:t>
            </a:r>
            <a:r>
              <a:rPr lang="es-ES" sz="2000" dirty="0"/>
              <a:t>	de </a:t>
            </a:r>
            <a:r>
              <a:rPr lang="es-ES" sz="2000" dirty="0" smtClean="0"/>
              <a:t> 800 </a:t>
            </a:r>
            <a:r>
              <a:rPr lang="es-ES" sz="2000" dirty="0"/>
              <a:t>	</a:t>
            </a:r>
            <a:r>
              <a:rPr lang="es-ES" sz="2000" dirty="0" smtClean="0"/>
              <a:t>parroquias</a:t>
            </a:r>
            <a:r>
              <a:rPr lang="es-ES" sz="2000" dirty="0"/>
              <a:t>	</a:t>
            </a:r>
          </a:p>
          <a:p>
            <a:endParaRPr lang="es-ES" sz="2000" dirty="0" smtClean="0"/>
          </a:p>
          <a:p>
            <a:endParaRPr lang="es-ES" sz="20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El modelo de descentralización en Ecuador</a:t>
            </a:r>
          </a:p>
        </p:txBody>
      </p:sp>
    </p:spTree>
    <p:extLst>
      <p:ext uri="{BB962C8B-B14F-4D97-AF65-F5344CB8AC3E}">
        <p14:creationId xmlns:p14="http://schemas.microsoft.com/office/powerpoint/2010/main" val="27307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Marcador de texto"/>
          <p:cNvSpPr>
            <a:spLocks noGrp="1"/>
          </p:cNvSpPr>
          <p:nvPr>
            <p:ph type="body" sz="half" idx="1"/>
          </p:nvPr>
        </p:nvSpPr>
        <p:spPr>
          <a:xfrm>
            <a:off x="817290" y="1484784"/>
            <a:ext cx="7586663" cy="3733800"/>
          </a:xfrm>
        </p:spPr>
        <p:txBody>
          <a:bodyPr/>
          <a:lstStyle/>
          <a:p>
            <a:r>
              <a:rPr lang="es-ES" sz="2000" b="1" dirty="0" smtClean="0"/>
              <a:t>Ente  encargado </a:t>
            </a:r>
            <a:r>
              <a:rPr lang="es-ES" sz="2000" b="1" dirty="0"/>
              <a:t>de organizar e implementar el </a:t>
            </a:r>
            <a:r>
              <a:rPr lang="es-ES" sz="2000" b="1" dirty="0" smtClean="0"/>
              <a:t>proceso de </a:t>
            </a:r>
            <a:r>
              <a:rPr lang="es-ES" sz="2000" b="1" dirty="0"/>
              <a:t>descentralización </a:t>
            </a:r>
            <a:endParaRPr lang="es-ES" sz="2000" b="1" dirty="0" smtClean="0"/>
          </a:p>
          <a:p>
            <a:r>
              <a:rPr lang="es-ES" sz="2000" b="1" dirty="0" smtClean="0"/>
              <a:t>principales atribuciones</a:t>
            </a:r>
          </a:p>
          <a:p>
            <a:pPr lvl="1"/>
            <a:r>
              <a:rPr lang="es-ES" sz="1800" b="1" dirty="0" smtClean="0"/>
              <a:t>aprobar </a:t>
            </a:r>
            <a:r>
              <a:rPr lang="es-ES" sz="1800" b="1" dirty="0"/>
              <a:t>un Plan Nacional de Descentralización,</a:t>
            </a:r>
          </a:p>
          <a:p>
            <a:pPr lvl="1"/>
            <a:r>
              <a:rPr lang="es-ES" sz="1800" b="1" dirty="0"/>
              <a:t>intervenir temporalmente en la </a:t>
            </a:r>
            <a:r>
              <a:rPr lang="es-ES" sz="1800" b="1" dirty="0" smtClean="0"/>
              <a:t>gestión de </a:t>
            </a:r>
            <a:r>
              <a:rPr lang="es-ES" sz="1800" b="1" dirty="0"/>
              <a:t>una competencia de un nivel de gobierno,</a:t>
            </a:r>
          </a:p>
          <a:p>
            <a:pPr lvl="1"/>
            <a:r>
              <a:rPr lang="es-ES" sz="1800" b="1" dirty="0"/>
              <a:t>promover y vigilar se cumpla con los </a:t>
            </a:r>
            <a:r>
              <a:rPr lang="es-ES" sz="1800" b="1" dirty="0" smtClean="0"/>
              <a:t>mecanismos de </a:t>
            </a:r>
            <a:r>
              <a:rPr lang="es-ES" sz="1800" b="1" dirty="0"/>
              <a:t>participación ciudadana, </a:t>
            </a:r>
            <a:endParaRPr lang="es-ES" sz="1800" b="1" dirty="0" smtClean="0"/>
          </a:p>
          <a:p>
            <a:pPr lvl="1"/>
            <a:r>
              <a:rPr lang="es-ES" sz="1800" b="1" dirty="0" smtClean="0"/>
              <a:t>aplicar la cuantificación </a:t>
            </a:r>
            <a:r>
              <a:rPr lang="es-ES" sz="1800" b="1" dirty="0"/>
              <a:t>de los costos directos e </a:t>
            </a:r>
            <a:r>
              <a:rPr lang="es-ES" sz="1800" b="1" dirty="0" smtClean="0"/>
              <a:t>indirectos del </a:t>
            </a:r>
            <a:r>
              <a:rPr lang="es-ES" sz="1800" b="1" dirty="0"/>
              <a:t>ejercicio de las competencias </a:t>
            </a:r>
            <a:r>
              <a:rPr lang="es-ES" sz="1800" b="1" dirty="0" smtClean="0"/>
              <a:t>descentralizadas que </a:t>
            </a:r>
            <a:r>
              <a:rPr lang="es-ES" sz="1800" b="1" dirty="0"/>
              <a:t>deberán ser transferidas a </a:t>
            </a:r>
            <a:r>
              <a:rPr lang="es-ES" sz="1800" b="1" dirty="0" smtClean="0"/>
              <a:t>los GAD,</a:t>
            </a:r>
          </a:p>
          <a:p>
            <a:pPr lvl="1"/>
            <a:r>
              <a:rPr lang="es-ES" sz="1800" b="1" dirty="0" smtClean="0"/>
              <a:t>coordinar </a:t>
            </a:r>
            <a:r>
              <a:rPr lang="es-ES" sz="1800" b="1" dirty="0"/>
              <a:t>y ejercer la rectoría en </a:t>
            </a:r>
            <a:r>
              <a:rPr lang="es-ES" sz="1800" b="1" dirty="0" smtClean="0"/>
              <a:t>materia de </a:t>
            </a:r>
            <a:r>
              <a:rPr lang="es-ES" sz="1800" b="1" dirty="0"/>
              <a:t>fortalecimiento de los GAD</a:t>
            </a:r>
            <a:r>
              <a:rPr lang="es-ES" sz="1800" b="1" dirty="0" smtClean="0"/>
              <a:t>,</a:t>
            </a:r>
          </a:p>
          <a:p>
            <a:pPr lvl="1"/>
            <a:r>
              <a:rPr lang="es-ES" sz="1800" b="1" dirty="0" smtClean="0"/>
              <a:t>monitorear y evaluar </a:t>
            </a:r>
            <a:r>
              <a:rPr lang="es-ES" sz="1800" b="1" dirty="0"/>
              <a:t>la gestión adecuada de las </a:t>
            </a:r>
            <a:r>
              <a:rPr lang="es-ES" sz="1800" b="1" dirty="0" smtClean="0"/>
              <a:t>competencias transferidas</a:t>
            </a:r>
            <a:endParaRPr lang="es-ES" sz="1800" dirty="0" smtClean="0"/>
          </a:p>
        </p:txBody>
      </p:sp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>
                <a:solidFill>
                  <a:srgbClr val="C00000"/>
                </a:solidFill>
                <a:latin typeface="Arial"/>
              </a:rPr>
              <a:t>El </a:t>
            </a: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Consejo Nacional de Competencias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29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331640" y="717550"/>
            <a:ext cx="7072313" cy="523875"/>
          </a:xfrm>
          <a:prstGeom prst="rect">
            <a:avLst/>
          </a:prstGeom>
          <a:solidFill>
            <a:srgbClr val="BEC4FE"/>
          </a:solidFill>
        </p:spPr>
        <p:txBody>
          <a:bodyPr>
            <a:spAutoFit/>
          </a:bodyPr>
          <a:lstStyle/>
          <a:p>
            <a:pPr marL="609600" indent="-609600" algn="ctr">
              <a:spcBef>
                <a:spcPct val="20000"/>
              </a:spcBef>
              <a:defRPr/>
            </a:pPr>
            <a:r>
              <a:rPr lang="es-ES" sz="2800" kern="0" dirty="0" smtClean="0">
                <a:solidFill>
                  <a:srgbClr val="C00000"/>
                </a:solidFill>
                <a:latin typeface="Arial"/>
              </a:rPr>
              <a:t>Proceso de descentralización</a:t>
            </a:r>
            <a:endParaRPr lang="es-ES" sz="2800" kern="0" dirty="0">
              <a:solidFill>
                <a:srgbClr val="C00000"/>
              </a:solidFill>
              <a:latin typeface="Arial"/>
            </a:endParaRPr>
          </a:p>
        </p:txBody>
      </p:sp>
      <p:sp>
        <p:nvSpPr>
          <p:cNvPr id="2" name="1 Marcador de texto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28800"/>
            <a:ext cx="8422155" cy="4345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111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8666</TotalTime>
  <Words>1946</Words>
  <Application>Microsoft Office PowerPoint</Application>
  <PresentationFormat>Presentación en pantalla (4:3)</PresentationFormat>
  <Paragraphs>154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33</vt:i4>
      </vt:variant>
    </vt:vector>
  </HeadingPairs>
  <TitlesOfParts>
    <vt:vector size="36" baseType="lpstr">
      <vt:lpstr>Diseño predeterminado</vt:lpstr>
      <vt:lpstr>1_Diseño personalizado</vt:lpstr>
      <vt:lpstr>Diseño personalizado</vt:lpstr>
      <vt:lpstr>     Algunas reflexiones en torno a la descentralización en Ecuador en materia fiscal    </vt:lpstr>
      <vt:lpstr>INDICE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ief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INSTITUTO DE ESTUDIOS FISCALE</dc:creator>
  <cp:lastModifiedBy>aaa</cp:lastModifiedBy>
  <cp:revision>334</cp:revision>
  <dcterms:created xsi:type="dcterms:W3CDTF">2000-07-20T07:52:25Z</dcterms:created>
  <dcterms:modified xsi:type="dcterms:W3CDTF">2013-10-02T15:32:28Z</dcterms:modified>
</cp:coreProperties>
</file>